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453" r:id="rId3"/>
    <p:sldId id="266" r:id="rId4"/>
    <p:sldId id="454" r:id="rId5"/>
    <p:sldId id="455" r:id="rId6"/>
    <p:sldId id="462" r:id="rId7"/>
    <p:sldId id="463" r:id="rId8"/>
    <p:sldId id="456" r:id="rId9"/>
    <p:sldId id="466" r:id="rId10"/>
    <p:sldId id="457" r:id="rId11"/>
    <p:sldId id="459" r:id="rId12"/>
    <p:sldId id="464" r:id="rId13"/>
    <p:sldId id="460" r:id="rId14"/>
    <p:sldId id="461" r:id="rId15"/>
    <p:sldId id="263" r:id="rId16"/>
    <p:sldId id="265" r:id="rId17"/>
    <p:sldId id="482" r:id="rId18"/>
    <p:sldId id="467" r:id="rId19"/>
    <p:sldId id="468" r:id="rId20"/>
    <p:sldId id="469" r:id="rId21"/>
    <p:sldId id="470" r:id="rId22"/>
    <p:sldId id="471" r:id="rId23"/>
    <p:sldId id="465" r:id="rId24"/>
    <p:sldId id="472" r:id="rId25"/>
    <p:sldId id="473" r:id="rId26"/>
    <p:sldId id="474" r:id="rId27"/>
    <p:sldId id="476" r:id="rId28"/>
    <p:sldId id="475" r:id="rId29"/>
    <p:sldId id="477" r:id="rId30"/>
    <p:sldId id="478" r:id="rId31"/>
    <p:sldId id="479" r:id="rId32"/>
    <p:sldId id="480" r:id="rId33"/>
    <p:sldId id="48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3401"/>
  </p:normalViewPr>
  <p:slideViewPr>
    <p:cSldViewPr>
      <p:cViewPr varScale="1">
        <p:scale>
          <a:sx n="81" d="100"/>
          <a:sy n="81" d="100"/>
        </p:scale>
        <p:origin x="200" y="1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</a:t>
            </a:r>
            <a:r>
              <a:rPr lang="en-US" dirty="0" err="1"/>
              <a:t>emmeans</a:t>
            </a:r>
            <a:r>
              <a:rPr lang="en-US" dirty="0"/>
              <a:t>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3F6F3-83C0-9A4D-B603-61E0075A0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41" y="838200"/>
            <a:ext cx="6307318" cy="472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overall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Null Hypothesis in ANOVA:</a:t>
            </a:r>
            <a:br>
              <a:rPr lang="en-US" dirty="0"/>
            </a:br>
            <a:r>
              <a:rPr lang="en-US" sz="2700" dirty="0"/>
              <a:t>that all of the groups come from populations </a:t>
            </a:r>
            <a:br>
              <a:rPr lang="en-US" sz="2700" dirty="0"/>
            </a:br>
            <a:r>
              <a:rPr lang="en-US" sz="27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609600" y="6096000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9468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9468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&lt;-daphnia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0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F27A-028D-C14A-BA52-54093FCD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838200"/>
            <a:ext cx="8229600" cy="363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Treatment contrasts only tell you pairwise differences </a:t>
            </a:r>
            <a:r>
              <a:rPr lang="en-US" dirty="0">
                <a:solidFill>
                  <a:srgbClr val="0432FF"/>
                </a:solidFill>
              </a:rPr>
              <a:t>relative to the control</a:t>
            </a:r>
            <a:r>
              <a:rPr lang="en-US" dirty="0"/>
              <a:t>, not pairwise </a:t>
            </a:r>
            <a:r>
              <a:rPr lang="en-US" dirty="0">
                <a:solidFill>
                  <a:srgbClr val="0432FF"/>
                </a:solidFill>
              </a:rPr>
              <a:t>comparisons among all groups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Important because we might want to distinguish among groups (other than relative to control) </a:t>
            </a:r>
          </a:p>
          <a:p>
            <a:endParaRPr lang="en-US" dirty="0"/>
          </a:p>
          <a:p>
            <a:r>
              <a:rPr lang="en-US" dirty="0"/>
              <a:t>But doing a bunch of t-tests of pairwise comparisons increases our </a:t>
            </a:r>
            <a:r>
              <a:rPr lang="en-US" dirty="0">
                <a:solidFill>
                  <a:srgbClr val="FF0000"/>
                </a:solidFill>
              </a:rPr>
              <a:t>family-wise error rate</a:t>
            </a:r>
            <a:r>
              <a:rPr lang="en-US" dirty="0"/>
              <a:t>, and alpha=0.05 is no longer the correct threshold for comparison. (Type 1 Error Rate where 1 of 20 comparisons erroneously reject null hypothesis)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70400"/>
            <a:ext cx="706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e.g. 4 groups being compared = (n-1)! possible comparisons</a:t>
            </a:r>
          </a:p>
          <a:p>
            <a:pPr lvl="1"/>
            <a:r>
              <a:rPr lang="en-US" dirty="0"/>
              <a:t>4 groups = 3*2*1 comparisons = 6 possible pairwise comparisons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pPr lvl="1"/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 err="1">
                <a:solidFill>
                  <a:srgbClr val="7030A0"/>
                </a:solidFill>
              </a:rPr>
              <a:t>emmeans</a:t>
            </a:r>
            <a:r>
              <a:rPr lang="en-US" dirty="0">
                <a:solidFill>
                  <a:srgbClr val="7030A0"/>
                </a:solidFill>
              </a:rPr>
              <a:t>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C00000"/>
                </a:solidFill>
              </a:rPr>
              <a:t>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50934"/>
            <a:ext cx="5176995" cy="1725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838200" y="42448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5634195" y="2057400"/>
            <a:ext cx="339508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EM means </a:t>
            </a:r>
            <a:r>
              <a:rPr lang="en-US" sz="1600" dirty="0"/>
              <a:t>not always equal to means.</a:t>
            </a:r>
          </a:p>
          <a:p>
            <a:r>
              <a:rPr lang="en-US" sz="1600" dirty="0"/>
              <a:t>They are ‘adjusted’ based on other effects in model.</a:t>
            </a:r>
          </a:p>
          <a:p>
            <a:r>
              <a:rPr lang="en-US" sz="1600" dirty="0"/>
              <a:t>This is a simple model with no effects other </a:t>
            </a:r>
          </a:p>
          <a:p>
            <a:r>
              <a:rPr lang="en-US" sz="1600" dirty="0"/>
              <a:t>than growth ~group (no adjustment)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different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ggplot2-speak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9834</TotalTime>
  <Words>2305</Words>
  <Application>Microsoft Macintosh PowerPoint</Application>
  <PresentationFormat>On-screen Show (4:3)</PresentationFormat>
  <Paragraphs>394</Paragraphs>
  <Slides>33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Another Example</vt:lpstr>
      <vt:lpstr>r2 = coefficient of determination</vt:lpstr>
      <vt:lpstr>Chapter 5 Linear Models: ANOVA</vt:lpstr>
      <vt:lpstr>One-Way ANOVA</vt:lpstr>
      <vt:lpstr>First plot the data</vt:lpstr>
      <vt:lpstr>PowerPoint Presentation</vt:lpstr>
      <vt:lpstr>Construct Linear Model</vt:lpstr>
      <vt:lpstr>Evaluate the Linear Model</vt:lpstr>
      <vt:lpstr>Null Hypothesis in ANOVA: that all of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573</cp:revision>
  <cp:lastPrinted>2018-11-19T21:23:19Z</cp:lastPrinted>
  <dcterms:created xsi:type="dcterms:W3CDTF">2013-09-18T21:00:03Z</dcterms:created>
  <dcterms:modified xsi:type="dcterms:W3CDTF">2020-11-02T21:41:33Z</dcterms:modified>
  <cp:category/>
</cp:coreProperties>
</file>